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62" r:id="rId8"/>
    <p:sldId id="278" r:id="rId9"/>
    <p:sldId id="267" r:id="rId10"/>
    <p:sldId id="264" r:id="rId11"/>
    <p:sldId id="265" r:id="rId12"/>
    <p:sldId id="280" r:id="rId13"/>
    <p:sldId id="281" r:id="rId14"/>
    <p:sldId id="269" r:id="rId15"/>
    <p:sldId id="266" r:id="rId16"/>
    <p:sldId id="270" r:id="rId17"/>
    <p:sldId id="284" r:id="rId18"/>
    <p:sldId id="285" r:id="rId19"/>
    <p:sldId id="283" r:id="rId20"/>
    <p:sldId id="272" r:id="rId21"/>
    <p:sldId id="273" r:id="rId22"/>
    <p:sldId id="274" r:id="rId23"/>
    <p:sldId id="275" r:id="rId24"/>
    <p:sldId id="276" r:id="rId25"/>
    <p:sldId id="288" r:id="rId26"/>
    <p:sldId id="279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F57AD-20EB-4F9E-9259-B24E47E9E249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74E5EF-53E1-451A-A7BD-F4FFED97641B}">
      <dgm:prSet/>
      <dgm:spPr/>
      <dgm:t>
        <a:bodyPr/>
        <a:lstStyle/>
        <a:p>
          <a:pPr rtl="0"/>
          <a:r>
            <a:rPr lang="sr-Cyrl-RS" dirty="0" smtClean="0">
              <a:latin typeface="Comic Sans MS" pitchFamily="66" charset="0"/>
            </a:rPr>
            <a:t>Фактори ризика на које није могуће утицати</a:t>
          </a:r>
          <a:endParaRPr lang="en-US" dirty="0">
            <a:latin typeface="Comic Sans MS" pitchFamily="66" charset="0"/>
          </a:endParaRPr>
        </a:p>
      </dgm:t>
    </dgm:pt>
    <dgm:pt modelId="{8AFADBDA-8660-42DB-8847-C3348BCE4271}" type="parTrans" cxnId="{21CB5EBC-18E3-4A0F-819E-64D56585505D}">
      <dgm:prSet/>
      <dgm:spPr/>
      <dgm:t>
        <a:bodyPr/>
        <a:lstStyle/>
        <a:p>
          <a:endParaRPr lang="en-US"/>
        </a:p>
      </dgm:t>
    </dgm:pt>
    <dgm:pt modelId="{69B33799-F6CC-4975-AC96-74E94F399BD3}" type="sibTrans" cxnId="{21CB5EBC-18E3-4A0F-819E-64D56585505D}">
      <dgm:prSet/>
      <dgm:spPr/>
      <dgm:t>
        <a:bodyPr/>
        <a:lstStyle/>
        <a:p>
          <a:endParaRPr lang="en-US"/>
        </a:p>
      </dgm:t>
    </dgm:pt>
    <dgm:pt modelId="{5AF002B9-E713-4E5A-9629-90678E660BE7}">
      <dgm:prSet custT="1"/>
      <dgm:spPr/>
      <dgm:t>
        <a:bodyPr/>
        <a:lstStyle/>
        <a:p>
          <a:r>
            <a:rPr lang="sr-Cyrl-RS" sz="1600" dirty="0" smtClean="0">
              <a:solidFill>
                <a:srgbClr val="C00000"/>
              </a:solidFill>
              <a:latin typeface="Comic Sans MS" pitchFamily="66" charset="0"/>
            </a:rPr>
            <a:t>Генетски фактори</a:t>
          </a:r>
          <a:endParaRPr lang="en-US" sz="1600" dirty="0">
            <a:solidFill>
              <a:srgbClr val="C00000"/>
            </a:solidFill>
            <a:latin typeface="Comic Sans MS" pitchFamily="66" charset="0"/>
          </a:endParaRPr>
        </a:p>
      </dgm:t>
    </dgm:pt>
    <dgm:pt modelId="{11AD9954-335F-45A0-B6C3-6D5F68B924B8}" type="parTrans" cxnId="{86193049-894A-4EF9-A11B-CDA538F208C6}">
      <dgm:prSet/>
      <dgm:spPr/>
    </dgm:pt>
    <dgm:pt modelId="{715A48E3-C03C-4720-AC3A-E9145843C9A9}" type="sibTrans" cxnId="{86193049-894A-4EF9-A11B-CDA538F208C6}">
      <dgm:prSet/>
      <dgm:spPr/>
    </dgm:pt>
    <dgm:pt modelId="{958CB645-ECD1-43E6-AD1A-198230B4B056}">
      <dgm:prSet custT="1"/>
      <dgm:spPr/>
      <dgm:t>
        <a:bodyPr/>
        <a:lstStyle/>
        <a:p>
          <a:r>
            <a:rPr lang="sr-Cyrl-RS" sz="1600" dirty="0" smtClean="0">
              <a:solidFill>
                <a:srgbClr val="C00000"/>
              </a:solidFill>
              <a:latin typeface="Comic Sans MS" pitchFamily="66" charset="0"/>
            </a:rPr>
            <a:t>Узраст</a:t>
          </a:r>
          <a:endParaRPr lang="en-US" sz="1600" dirty="0">
            <a:solidFill>
              <a:srgbClr val="C00000"/>
            </a:solidFill>
            <a:latin typeface="Comic Sans MS" pitchFamily="66" charset="0"/>
          </a:endParaRPr>
        </a:p>
      </dgm:t>
    </dgm:pt>
    <dgm:pt modelId="{D61BB850-AA4D-4F32-A6E9-B299E06CA098}" type="parTrans" cxnId="{77970891-E8AE-469D-9BE6-F75263EFD21D}">
      <dgm:prSet/>
      <dgm:spPr/>
    </dgm:pt>
    <dgm:pt modelId="{533D4822-CDF7-4688-8E97-978D074A7A20}" type="sibTrans" cxnId="{77970891-E8AE-469D-9BE6-F75263EFD21D}">
      <dgm:prSet/>
      <dgm:spPr/>
    </dgm:pt>
    <dgm:pt modelId="{4CFB2913-44EE-4474-AB3D-039DC645903A}">
      <dgm:prSet custT="1"/>
      <dgm:spPr/>
      <dgm:t>
        <a:bodyPr/>
        <a:lstStyle/>
        <a:p>
          <a:r>
            <a:rPr lang="sr-Cyrl-RS" sz="1600" dirty="0" smtClean="0">
              <a:solidFill>
                <a:srgbClr val="C00000"/>
              </a:solidFill>
              <a:latin typeface="Comic Sans MS" pitchFamily="66" charset="0"/>
            </a:rPr>
            <a:t>Пол</a:t>
          </a:r>
          <a:endParaRPr lang="en-US" sz="1600" dirty="0">
            <a:solidFill>
              <a:srgbClr val="C00000"/>
            </a:solidFill>
            <a:latin typeface="Comic Sans MS" pitchFamily="66" charset="0"/>
          </a:endParaRPr>
        </a:p>
      </dgm:t>
    </dgm:pt>
    <dgm:pt modelId="{1FEC56C6-240F-4EFE-9B3E-D46CE73C69D1}" type="parTrans" cxnId="{4B09AB51-557A-4F28-BDAF-ABA848DF3ED3}">
      <dgm:prSet/>
      <dgm:spPr/>
    </dgm:pt>
    <dgm:pt modelId="{40343A01-00B1-459F-9CAF-1684B7BD34CB}" type="sibTrans" cxnId="{4B09AB51-557A-4F28-BDAF-ABA848DF3ED3}">
      <dgm:prSet/>
      <dgm:spPr/>
    </dgm:pt>
    <dgm:pt modelId="{A52F5308-5B28-4020-A7CF-47F02E5CF87C}" type="pres">
      <dgm:prSet presAssocID="{9A9F57AD-20EB-4F9E-9259-B24E47E9E2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6BC41-FF8C-4DB6-B08B-2B493CA379F5}" type="pres">
      <dgm:prSet presAssocID="{3F74E5EF-53E1-451A-A7BD-F4FFED97641B}" presName="composite" presStyleCnt="0"/>
      <dgm:spPr/>
    </dgm:pt>
    <dgm:pt modelId="{A94F36C5-C330-4DBC-9F19-9ADD4AD07317}" type="pres">
      <dgm:prSet presAssocID="{3F74E5EF-53E1-451A-A7BD-F4FFED97641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92D26-8A6A-4E55-BD67-F8224E171437}" type="pres">
      <dgm:prSet presAssocID="{3F74E5EF-53E1-451A-A7BD-F4FFED9764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CB028-816A-4C88-A97A-4EE92A053EC1}" type="presOf" srcId="{9A9F57AD-20EB-4F9E-9259-B24E47E9E249}" destId="{A52F5308-5B28-4020-A7CF-47F02E5CF87C}" srcOrd="0" destOrd="0" presId="urn:microsoft.com/office/officeart/2005/8/layout/chevron2"/>
    <dgm:cxn modelId="{74632E03-1B06-464F-9634-2A04DC62C8E7}" type="presOf" srcId="{5AF002B9-E713-4E5A-9629-90678E660BE7}" destId="{97092D26-8A6A-4E55-BD67-F8224E171437}" srcOrd="0" destOrd="0" presId="urn:microsoft.com/office/officeart/2005/8/layout/chevron2"/>
    <dgm:cxn modelId="{77970891-E8AE-469D-9BE6-F75263EFD21D}" srcId="{3F74E5EF-53E1-451A-A7BD-F4FFED97641B}" destId="{958CB645-ECD1-43E6-AD1A-198230B4B056}" srcOrd="1" destOrd="0" parTransId="{D61BB850-AA4D-4F32-A6E9-B299E06CA098}" sibTransId="{533D4822-CDF7-4688-8E97-978D074A7A20}"/>
    <dgm:cxn modelId="{F9D45EC9-1C2B-4553-AD2F-20E2D2CC1BD7}" type="presOf" srcId="{3F74E5EF-53E1-451A-A7BD-F4FFED97641B}" destId="{A94F36C5-C330-4DBC-9F19-9ADD4AD07317}" srcOrd="0" destOrd="0" presId="urn:microsoft.com/office/officeart/2005/8/layout/chevron2"/>
    <dgm:cxn modelId="{91936F5E-81DB-44A7-BA83-E91624FD956D}" type="presOf" srcId="{4CFB2913-44EE-4474-AB3D-039DC645903A}" destId="{97092D26-8A6A-4E55-BD67-F8224E171437}" srcOrd="0" destOrd="2" presId="urn:microsoft.com/office/officeart/2005/8/layout/chevron2"/>
    <dgm:cxn modelId="{4B09AB51-557A-4F28-BDAF-ABA848DF3ED3}" srcId="{3F74E5EF-53E1-451A-A7BD-F4FFED97641B}" destId="{4CFB2913-44EE-4474-AB3D-039DC645903A}" srcOrd="2" destOrd="0" parTransId="{1FEC56C6-240F-4EFE-9B3E-D46CE73C69D1}" sibTransId="{40343A01-00B1-459F-9CAF-1684B7BD34CB}"/>
    <dgm:cxn modelId="{86193049-894A-4EF9-A11B-CDA538F208C6}" srcId="{3F74E5EF-53E1-451A-A7BD-F4FFED97641B}" destId="{5AF002B9-E713-4E5A-9629-90678E660BE7}" srcOrd="0" destOrd="0" parTransId="{11AD9954-335F-45A0-B6C3-6D5F68B924B8}" sibTransId="{715A48E3-C03C-4720-AC3A-E9145843C9A9}"/>
    <dgm:cxn modelId="{21CB5EBC-18E3-4A0F-819E-64D56585505D}" srcId="{9A9F57AD-20EB-4F9E-9259-B24E47E9E249}" destId="{3F74E5EF-53E1-451A-A7BD-F4FFED97641B}" srcOrd="0" destOrd="0" parTransId="{8AFADBDA-8660-42DB-8847-C3348BCE4271}" sibTransId="{69B33799-F6CC-4975-AC96-74E94F399BD3}"/>
    <dgm:cxn modelId="{AF212AB7-79DE-4247-8BFD-75117B3E49FF}" type="presOf" srcId="{958CB645-ECD1-43E6-AD1A-198230B4B056}" destId="{97092D26-8A6A-4E55-BD67-F8224E171437}" srcOrd="0" destOrd="1" presId="urn:microsoft.com/office/officeart/2005/8/layout/chevron2"/>
    <dgm:cxn modelId="{42A8DA92-B3F5-4D98-9FCD-B9C132671C09}" type="presParOf" srcId="{A52F5308-5B28-4020-A7CF-47F02E5CF87C}" destId="{3506BC41-FF8C-4DB6-B08B-2B493CA379F5}" srcOrd="0" destOrd="0" presId="urn:microsoft.com/office/officeart/2005/8/layout/chevron2"/>
    <dgm:cxn modelId="{3996FBA0-E4BB-4DD4-9FBB-B373D707ECE0}" type="presParOf" srcId="{3506BC41-FF8C-4DB6-B08B-2B493CA379F5}" destId="{A94F36C5-C330-4DBC-9F19-9ADD4AD07317}" srcOrd="0" destOrd="0" presId="urn:microsoft.com/office/officeart/2005/8/layout/chevron2"/>
    <dgm:cxn modelId="{47F0E637-0F45-43CB-91B5-C39BB58A41D0}" type="presParOf" srcId="{3506BC41-FF8C-4DB6-B08B-2B493CA379F5}" destId="{97092D26-8A6A-4E55-BD67-F8224E17143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9CD8C-2E15-4B09-A43C-47E9F8D6E06D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3120B7-2D9B-4750-9B6B-28BED1132774}">
      <dgm:prSet/>
      <dgm:spPr/>
      <dgm:t>
        <a:bodyPr/>
        <a:lstStyle/>
        <a:p>
          <a:pPr rtl="0"/>
          <a:r>
            <a:rPr lang="sr-Cyrl-RS" dirty="0" smtClean="0">
              <a:latin typeface="Comic Sans MS" pitchFamily="66" charset="0"/>
            </a:rPr>
            <a:t>Фактори ризика које можемо активно контролисати и усмеравати у позитивном правцу</a:t>
          </a:r>
          <a:endParaRPr lang="en-US" dirty="0">
            <a:latin typeface="Comic Sans MS" pitchFamily="66" charset="0"/>
          </a:endParaRPr>
        </a:p>
      </dgm:t>
    </dgm:pt>
    <dgm:pt modelId="{D34E12A6-7294-421A-9880-DE3BB1B68B2B}" type="parTrans" cxnId="{E892BBE9-7D72-4F1B-882D-DB5AF4224E68}">
      <dgm:prSet/>
      <dgm:spPr/>
      <dgm:t>
        <a:bodyPr/>
        <a:lstStyle/>
        <a:p>
          <a:endParaRPr lang="en-US"/>
        </a:p>
      </dgm:t>
    </dgm:pt>
    <dgm:pt modelId="{0667A1C7-7907-4F59-9F71-6104B4231848}" type="sibTrans" cxnId="{E892BBE9-7D72-4F1B-882D-DB5AF4224E68}">
      <dgm:prSet/>
      <dgm:spPr/>
      <dgm:t>
        <a:bodyPr/>
        <a:lstStyle/>
        <a:p>
          <a:endParaRPr lang="en-US"/>
        </a:p>
      </dgm:t>
    </dgm:pt>
    <dgm:pt modelId="{E8926D21-6D0E-4FDE-B53A-E9689106F12E}">
      <dgm:prSet custT="1"/>
      <dgm:spPr/>
      <dgm:t>
        <a:bodyPr/>
        <a:lstStyle/>
        <a:p>
          <a:r>
            <a:rPr lang="sr-Cyrl-RS" sz="1600" dirty="0" smtClean="0">
              <a:solidFill>
                <a:srgbClr val="00B050"/>
              </a:solidFill>
              <a:latin typeface="Comic Sans MS" pitchFamily="66" charset="0"/>
            </a:rPr>
            <a:t>Начин исхране</a:t>
          </a:r>
          <a:endParaRPr lang="en-US" sz="1600" dirty="0">
            <a:solidFill>
              <a:srgbClr val="00B050"/>
            </a:solidFill>
            <a:latin typeface="Comic Sans MS" pitchFamily="66" charset="0"/>
          </a:endParaRPr>
        </a:p>
      </dgm:t>
    </dgm:pt>
    <dgm:pt modelId="{EC43F2B0-C231-4902-A048-1093B21B55BB}" type="parTrans" cxnId="{8D1468AE-6F77-4EE0-B598-824C0C41B22C}">
      <dgm:prSet/>
      <dgm:spPr/>
      <dgm:t>
        <a:bodyPr/>
        <a:lstStyle/>
        <a:p>
          <a:endParaRPr lang="en-US"/>
        </a:p>
      </dgm:t>
    </dgm:pt>
    <dgm:pt modelId="{FC77E4A8-BB2E-4F43-8173-F0C16330D27C}" type="sibTrans" cxnId="{8D1468AE-6F77-4EE0-B598-824C0C41B22C}">
      <dgm:prSet/>
      <dgm:spPr/>
      <dgm:t>
        <a:bodyPr/>
        <a:lstStyle/>
        <a:p>
          <a:endParaRPr lang="en-US"/>
        </a:p>
      </dgm:t>
    </dgm:pt>
    <dgm:pt modelId="{15B720AE-56CE-469A-B920-B0F8D9A676F0}">
      <dgm:prSet custT="1"/>
      <dgm:spPr/>
      <dgm:t>
        <a:bodyPr/>
        <a:lstStyle/>
        <a:p>
          <a:r>
            <a:rPr lang="sr-Cyrl-RS" sz="1600" dirty="0" smtClean="0">
              <a:solidFill>
                <a:srgbClr val="00B050"/>
              </a:solidFill>
              <a:latin typeface="Comic Sans MS" pitchFamily="66" charset="0"/>
            </a:rPr>
            <a:t>Физичка активност</a:t>
          </a:r>
          <a:endParaRPr lang="en-US" sz="1600" dirty="0">
            <a:solidFill>
              <a:srgbClr val="00B050"/>
            </a:solidFill>
            <a:latin typeface="Comic Sans MS" pitchFamily="66" charset="0"/>
          </a:endParaRPr>
        </a:p>
      </dgm:t>
    </dgm:pt>
    <dgm:pt modelId="{E180BB40-7332-422D-B6E0-7478C9EE00DF}" type="parTrans" cxnId="{15046FF1-6595-4C77-BFD8-8DC16710ED38}">
      <dgm:prSet/>
      <dgm:spPr/>
      <dgm:t>
        <a:bodyPr/>
        <a:lstStyle/>
        <a:p>
          <a:endParaRPr lang="en-US"/>
        </a:p>
      </dgm:t>
    </dgm:pt>
    <dgm:pt modelId="{F09E9D13-78D3-48EE-9B8D-39D89CDC723E}" type="sibTrans" cxnId="{15046FF1-6595-4C77-BFD8-8DC16710ED38}">
      <dgm:prSet/>
      <dgm:spPr/>
      <dgm:t>
        <a:bodyPr/>
        <a:lstStyle/>
        <a:p>
          <a:endParaRPr lang="en-US"/>
        </a:p>
      </dgm:t>
    </dgm:pt>
    <dgm:pt modelId="{C54368EE-CFF0-4C75-8C71-E223CF53760B}">
      <dgm:prSet custT="1"/>
      <dgm:spPr/>
      <dgm:t>
        <a:bodyPr/>
        <a:lstStyle/>
        <a:p>
          <a:r>
            <a:rPr lang="sr-Cyrl-RS" sz="1600" dirty="0" smtClean="0">
              <a:solidFill>
                <a:srgbClr val="00B050"/>
              </a:solidFill>
              <a:latin typeface="Comic Sans MS" pitchFamily="66" charset="0"/>
            </a:rPr>
            <a:t>Навике</a:t>
          </a:r>
          <a:endParaRPr lang="en-US" sz="1600" dirty="0">
            <a:solidFill>
              <a:srgbClr val="00B050"/>
            </a:solidFill>
            <a:latin typeface="Comic Sans MS" pitchFamily="66" charset="0"/>
          </a:endParaRPr>
        </a:p>
      </dgm:t>
    </dgm:pt>
    <dgm:pt modelId="{83F1704D-DF3D-4EBD-BCB6-B718B8A2CCD1}" type="parTrans" cxnId="{FB45A0EF-E1D0-4DA4-BAAE-BE0FE2E963DD}">
      <dgm:prSet/>
      <dgm:spPr/>
      <dgm:t>
        <a:bodyPr/>
        <a:lstStyle/>
        <a:p>
          <a:endParaRPr lang="en-US"/>
        </a:p>
      </dgm:t>
    </dgm:pt>
    <dgm:pt modelId="{63CA1769-4247-4621-B70A-4712C0DFE887}" type="sibTrans" cxnId="{FB45A0EF-E1D0-4DA4-BAAE-BE0FE2E963DD}">
      <dgm:prSet/>
      <dgm:spPr/>
      <dgm:t>
        <a:bodyPr/>
        <a:lstStyle/>
        <a:p>
          <a:endParaRPr lang="en-US"/>
        </a:p>
      </dgm:t>
    </dgm:pt>
    <dgm:pt modelId="{92106743-A08C-41D4-B8D6-8C75A1A9A14F}">
      <dgm:prSet custT="1"/>
      <dgm:spPr/>
      <dgm:t>
        <a:bodyPr/>
        <a:lstStyle/>
        <a:p>
          <a:r>
            <a:rPr lang="sr-Cyrl-RS" sz="1600" dirty="0" smtClean="0">
              <a:solidFill>
                <a:srgbClr val="00B050"/>
              </a:solidFill>
              <a:latin typeface="Comic Sans MS" pitchFamily="66" charset="0"/>
            </a:rPr>
            <a:t>Став према здравим стиловима живота</a:t>
          </a:r>
          <a:endParaRPr lang="en-US" sz="1600" dirty="0">
            <a:solidFill>
              <a:srgbClr val="00B050"/>
            </a:solidFill>
            <a:latin typeface="Comic Sans MS" pitchFamily="66" charset="0"/>
          </a:endParaRPr>
        </a:p>
      </dgm:t>
    </dgm:pt>
    <dgm:pt modelId="{C5AE5D9A-AB43-40A6-BA8E-8DC1B7F4BFAA}" type="parTrans" cxnId="{2714A374-519A-448B-AB9D-A726614240AB}">
      <dgm:prSet/>
      <dgm:spPr/>
      <dgm:t>
        <a:bodyPr/>
        <a:lstStyle/>
        <a:p>
          <a:endParaRPr lang="en-US"/>
        </a:p>
      </dgm:t>
    </dgm:pt>
    <dgm:pt modelId="{41568A9A-7BF7-4EB7-914B-B802B8B84C5A}" type="sibTrans" cxnId="{2714A374-519A-448B-AB9D-A726614240AB}">
      <dgm:prSet/>
      <dgm:spPr/>
      <dgm:t>
        <a:bodyPr/>
        <a:lstStyle/>
        <a:p>
          <a:endParaRPr lang="en-US"/>
        </a:p>
      </dgm:t>
    </dgm:pt>
    <dgm:pt modelId="{95011326-DA5B-4875-909E-0E240CEE36A2}" type="pres">
      <dgm:prSet presAssocID="{AA29CD8C-2E15-4B09-A43C-47E9F8D6E0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7CF70B-0F67-4D80-B866-859CB36DB490}" type="pres">
      <dgm:prSet presAssocID="{233120B7-2D9B-4750-9B6B-28BED1132774}" presName="composite" presStyleCnt="0"/>
      <dgm:spPr/>
    </dgm:pt>
    <dgm:pt modelId="{B520FCCC-C9F2-419D-8503-2AA2BB234F41}" type="pres">
      <dgm:prSet presAssocID="{233120B7-2D9B-4750-9B6B-28BED113277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19D69-D6A2-4A68-8B41-DE4446ED6618}" type="pres">
      <dgm:prSet presAssocID="{233120B7-2D9B-4750-9B6B-28BED1132774}" presName="descendantText" presStyleLbl="alignAcc1" presStyleIdx="0" presStyleCnt="1" custLinFactNeighborX="-834" custLinFactNeighborY="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2BBE9-7D72-4F1B-882D-DB5AF4224E68}" srcId="{AA29CD8C-2E15-4B09-A43C-47E9F8D6E06D}" destId="{233120B7-2D9B-4750-9B6B-28BED1132774}" srcOrd="0" destOrd="0" parTransId="{D34E12A6-7294-421A-9880-DE3BB1B68B2B}" sibTransId="{0667A1C7-7907-4F59-9F71-6104B4231848}"/>
    <dgm:cxn modelId="{F6425801-E6D3-4B93-A868-82A8380BD50E}" type="presOf" srcId="{E8926D21-6D0E-4FDE-B53A-E9689106F12E}" destId="{9CA19D69-D6A2-4A68-8B41-DE4446ED6618}" srcOrd="0" destOrd="0" presId="urn:microsoft.com/office/officeart/2005/8/layout/chevron2"/>
    <dgm:cxn modelId="{15046FF1-6595-4C77-BFD8-8DC16710ED38}" srcId="{233120B7-2D9B-4750-9B6B-28BED1132774}" destId="{15B720AE-56CE-469A-B920-B0F8D9A676F0}" srcOrd="1" destOrd="0" parTransId="{E180BB40-7332-422D-B6E0-7478C9EE00DF}" sibTransId="{F09E9D13-78D3-48EE-9B8D-39D89CDC723E}"/>
    <dgm:cxn modelId="{6D4DB8BD-BBAE-463D-97D3-F6B104D8B31D}" type="presOf" srcId="{15B720AE-56CE-469A-B920-B0F8D9A676F0}" destId="{9CA19D69-D6A2-4A68-8B41-DE4446ED6618}" srcOrd="0" destOrd="1" presId="urn:microsoft.com/office/officeart/2005/8/layout/chevron2"/>
    <dgm:cxn modelId="{80046634-D431-4D04-9F59-08FA261F4FA0}" type="presOf" srcId="{233120B7-2D9B-4750-9B6B-28BED1132774}" destId="{B520FCCC-C9F2-419D-8503-2AA2BB234F41}" srcOrd="0" destOrd="0" presId="urn:microsoft.com/office/officeart/2005/8/layout/chevron2"/>
    <dgm:cxn modelId="{8D1468AE-6F77-4EE0-B598-824C0C41B22C}" srcId="{233120B7-2D9B-4750-9B6B-28BED1132774}" destId="{E8926D21-6D0E-4FDE-B53A-E9689106F12E}" srcOrd="0" destOrd="0" parTransId="{EC43F2B0-C231-4902-A048-1093B21B55BB}" sibTransId="{FC77E4A8-BB2E-4F43-8173-F0C16330D27C}"/>
    <dgm:cxn modelId="{190FF8B9-9A1D-451E-93DA-A1C93ACBCFF7}" type="presOf" srcId="{92106743-A08C-41D4-B8D6-8C75A1A9A14F}" destId="{9CA19D69-D6A2-4A68-8B41-DE4446ED6618}" srcOrd="0" destOrd="3" presId="urn:microsoft.com/office/officeart/2005/8/layout/chevron2"/>
    <dgm:cxn modelId="{811A3F70-8DD1-4C11-B35B-247202B7072D}" type="presOf" srcId="{C54368EE-CFF0-4C75-8C71-E223CF53760B}" destId="{9CA19D69-D6A2-4A68-8B41-DE4446ED6618}" srcOrd="0" destOrd="2" presId="urn:microsoft.com/office/officeart/2005/8/layout/chevron2"/>
    <dgm:cxn modelId="{0C9E4BA2-4933-4016-B552-F92F6587DDE4}" type="presOf" srcId="{AA29CD8C-2E15-4B09-A43C-47E9F8D6E06D}" destId="{95011326-DA5B-4875-909E-0E240CEE36A2}" srcOrd="0" destOrd="0" presId="urn:microsoft.com/office/officeart/2005/8/layout/chevron2"/>
    <dgm:cxn modelId="{FB45A0EF-E1D0-4DA4-BAAE-BE0FE2E963DD}" srcId="{233120B7-2D9B-4750-9B6B-28BED1132774}" destId="{C54368EE-CFF0-4C75-8C71-E223CF53760B}" srcOrd="2" destOrd="0" parTransId="{83F1704D-DF3D-4EBD-BCB6-B718B8A2CCD1}" sibTransId="{63CA1769-4247-4621-B70A-4712C0DFE887}"/>
    <dgm:cxn modelId="{2714A374-519A-448B-AB9D-A726614240AB}" srcId="{233120B7-2D9B-4750-9B6B-28BED1132774}" destId="{92106743-A08C-41D4-B8D6-8C75A1A9A14F}" srcOrd="3" destOrd="0" parTransId="{C5AE5D9A-AB43-40A6-BA8E-8DC1B7F4BFAA}" sibTransId="{41568A9A-7BF7-4EB7-914B-B802B8B84C5A}"/>
    <dgm:cxn modelId="{FFA77ED4-CB39-4613-B99B-3817166D8A86}" type="presParOf" srcId="{95011326-DA5B-4875-909E-0E240CEE36A2}" destId="{6D7CF70B-0F67-4D80-B866-859CB36DB490}" srcOrd="0" destOrd="0" presId="urn:microsoft.com/office/officeart/2005/8/layout/chevron2"/>
    <dgm:cxn modelId="{BCC0A508-F761-4756-B7E3-76FB8AF64A96}" type="presParOf" srcId="{6D7CF70B-0F67-4D80-B866-859CB36DB490}" destId="{B520FCCC-C9F2-419D-8503-2AA2BB234F41}" srcOrd="0" destOrd="0" presId="urn:microsoft.com/office/officeart/2005/8/layout/chevron2"/>
    <dgm:cxn modelId="{7F82637D-B985-48CA-89C6-233B6EF2B3E1}" type="presParOf" srcId="{6D7CF70B-0F67-4D80-B866-859CB36DB490}" destId="{9CA19D69-D6A2-4A68-8B41-DE4446ED661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4F36C5-C330-4DBC-9F19-9ADD4AD07317}">
      <dsp:nvSpPr>
        <dsp:cNvPr id="0" name=""/>
        <dsp:cNvSpPr/>
      </dsp:nvSpPr>
      <dsp:spPr>
        <a:xfrm rot="5400000">
          <a:off x="-1350787" y="1350787"/>
          <a:ext cx="4187952" cy="148637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700" kern="1200" dirty="0" smtClean="0">
              <a:latin typeface="Comic Sans MS" pitchFamily="66" charset="0"/>
            </a:rPr>
            <a:t>Фактори ризика на које није могуће утицати</a:t>
          </a:r>
          <a:endParaRPr lang="en-US" sz="2700" kern="1200" dirty="0">
            <a:latin typeface="Comic Sans MS" pitchFamily="66" charset="0"/>
          </a:endParaRPr>
        </a:p>
      </dsp:txBody>
      <dsp:txXfrm rot="5400000">
        <a:off x="-1350787" y="1350787"/>
        <a:ext cx="4187952" cy="1486376"/>
      </dsp:txXfrm>
    </dsp:sp>
    <dsp:sp modelId="{97092D26-8A6A-4E55-BD67-F8224E171437}">
      <dsp:nvSpPr>
        <dsp:cNvPr id="0" name=""/>
        <dsp:cNvSpPr/>
      </dsp:nvSpPr>
      <dsp:spPr>
        <a:xfrm rot="5400000">
          <a:off x="878776" y="607599"/>
          <a:ext cx="3444763" cy="2229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kern="1200" dirty="0" smtClean="0">
              <a:solidFill>
                <a:srgbClr val="C00000"/>
              </a:solidFill>
              <a:latin typeface="Comic Sans MS" pitchFamily="66" charset="0"/>
            </a:rPr>
            <a:t>Генетски фактори</a:t>
          </a:r>
          <a:endParaRPr lang="en-US" sz="1600" kern="1200" dirty="0">
            <a:solidFill>
              <a:srgbClr val="C00000"/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kern="1200" dirty="0" smtClean="0">
              <a:solidFill>
                <a:srgbClr val="C00000"/>
              </a:solidFill>
              <a:latin typeface="Comic Sans MS" pitchFamily="66" charset="0"/>
            </a:rPr>
            <a:t>Узраст</a:t>
          </a:r>
          <a:endParaRPr lang="en-US" sz="1600" kern="1200" dirty="0">
            <a:solidFill>
              <a:srgbClr val="C00000"/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kern="1200" dirty="0" smtClean="0">
              <a:solidFill>
                <a:srgbClr val="C00000"/>
              </a:solidFill>
              <a:latin typeface="Comic Sans MS" pitchFamily="66" charset="0"/>
            </a:rPr>
            <a:t>Пол</a:t>
          </a:r>
          <a:endParaRPr lang="en-US" sz="1600" kern="1200" dirty="0">
            <a:solidFill>
              <a:srgbClr val="C00000"/>
            </a:solidFill>
            <a:latin typeface="Comic Sans MS" pitchFamily="66" charset="0"/>
          </a:endParaRPr>
        </a:p>
      </dsp:txBody>
      <dsp:txXfrm rot="5400000">
        <a:off x="878776" y="607599"/>
        <a:ext cx="3444763" cy="22295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20FCCC-C9F2-419D-8503-2AA2BB234F41}">
      <dsp:nvSpPr>
        <dsp:cNvPr id="0" name=""/>
        <dsp:cNvSpPr/>
      </dsp:nvSpPr>
      <dsp:spPr>
        <a:xfrm rot="5400000">
          <a:off x="-1351263" y="1351263"/>
          <a:ext cx="4187952" cy="14854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700" kern="1200" dirty="0" smtClean="0">
              <a:latin typeface="Comic Sans MS" pitchFamily="66" charset="0"/>
            </a:rPr>
            <a:t>Фактори ризика које можемо активно контролисати и усмеравати у позитивном правцу</a:t>
          </a:r>
          <a:endParaRPr lang="en-US" sz="1700" kern="1200" dirty="0">
            <a:latin typeface="Comic Sans MS" pitchFamily="66" charset="0"/>
          </a:endParaRPr>
        </a:p>
      </dsp:txBody>
      <dsp:txXfrm rot="5400000">
        <a:off x="-1351263" y="1351263"/>
        <a:ext cx="4187952" cy="1485424"/>
      </dsp:txXfrm>
    </dsp:sp>
    <dsp:sp modelId="{9CA19D69-D6A2-4A68-8B41-DE4446ED6618}">
      <dsp:nvSpPr>
        <dsp:cNvPr id="0" name=""/>
        <dsp:cNvSpPr/>
      </dsp:nvSpPr>
      <dsp:spPr>
        <a:xfrm rot="5400000">
          <a:off x="858290" y="611721"/>
          <a:ext cx="3445239" cy="2228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kern="1200" dirty="0" smtClean="0">
              <a:solidFill>
                <a:srgbClr val="00B050"/>
              </a:solidFill>
              <a:latin typeface="Comic Sans MS" pitchFamily="66" charset="0"/>
            </a:rPr>
            <a:t>Начин исхране</a:t>
          </a:r>
          <a:endParaRPr lang="en-US" sz="1600" kern="1200" dirty="0">
            <a:solidFill>
              <a:srgbClr val="00B050"/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kern="1200" dirty="0" smtClean="0">
              <a:solidFill>
                <a:srgbClr val="00B050"/>
              </a:solidFill>
              <a:latin typeface="Comic Sans MS" pitchFamily="66" charset="0"/>
            </a:rPr>
            <a:t>Физичка активност</a:t>
          </a:r>
          <a:endParaRPr lang="en-US" sz="1600" kern="1200" dirty="0">
            <a:solidFill>
              <a:srgbClr val="00B050"/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kern="1200" dirty="0" smtClean="0">
              <a:solidFill>
                <a:srgbClr val="00B050"/>
              </a:solidFill>
              <a:latin typeface="Comic Sans MS" pitchFamily="66" charset="0"/>
            </a:rPr>
            <a:t>Навике</a:t>
          </a:r>
          <a:endParaRPr lang="en-US" sz="1600" kern="1200" dirty="0">
            <a:solidFill>
              <a:srgbClr val="00B050"/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600" kern="1200" dirty="0" smtClean="0">
              <a:solidFill>
                <a:srgbClr val="00B050"/>
              </a:solidFill>
              <a:latin typeface="Comic Sans MS" pitchFamily="66" charset="0"/>
            </a:rPr>
            <a:t>Став према здравим стиловима живота</a:t>
          </a:r>
          <a:endParaRPr lang="en-US" sz="1600" kern="1200" dirty="0">
            <a:solidFill>
              <a:srgbClr val="00B050"/>
            </a:solidFill>
            <a:latin typeface="Comic Sans MS" pitchFamily="66" charset="0"/>
          </a:endParaRPr>
        </a:p>
      </dsp:txBody>
      <dsp:txXfrm rot="5400000">
        <a:off x="858290" y="611721"/>
        <a:ext cx="3445239" cy="222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126BF754-515F-40B9-8D24-D54D5825B3D0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pPr/>
              <a:t>10/20/2020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10/20/2020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i="1" dirty="0" smtClean="0">
                <a:latin typeface="Arial Black" pitchFamily="34" charset="0"/>
              </a:rPr>
              <a:t>Здрав начин живота</a:t>
            </a:r>
            <a:endParaRPr lang="en-US" i="1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i="1" dirty="0" smtClean="0">
                <a:latin typeface="Arial Black" pitchFamily="34" charset="0"/>
              </a:rPr>
              <a:t>Како развијати здраве навике и стилове живота?</a:t>
            </a:r>
            <a:endParaRPr lang="en-US" i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>
                <a:latin typeface="Arial Black" pitchFamily="34" charset="0"/>
              </a:rPr>
              <a:t>Пирамида исхране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sr-Latn-CS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Cyrl-CS" dirty="0" smtClean="0">
                <a:latin typeface="Times New Roman" pitchFamily="18" charset="0"/>
              </a:rPr>
              <a:t>Врх пирамиде: храна која се користи у скромним количинама: масти и слаткиши.</a:t>
            </a:r>
          </a:p>
          <a:p>
            <a:pPr>
              <a:lnSpc>
                <a:spcPct val="80000"/>
              </a:lnSpc>
            </a:pPr>
            <a:r>
              <a:rPr lang="sr-Cyrl-CS" dirty="0" smtClean="0">
                <a:latin typeface="Times New Roman" pitchFamily="18" charset="0"/>
              </a:rPr>
              <a:t>Трећи ниво пирамиде: млечни производи (2-3 порције/дан), месо, риба јаја, махунарке (2-3 порције/дан)</a:t>
            </a:r>
          </a:p>
          <a:p>
            <a:pPr>
              <a:lnSpc>
                <a:spcPct val="80000"/>
              </a:lnSpc>
            </a:pPr>
            <a:r>
              <a:rPr lang="sr-Cyrl-CS" dirty="0" smtClean="0">
                <a:latin typeface="Times New Roman" pitchFamily="18" charset="0"/>
              </a:rPr>
              <a:t>Други ниво пирамиде: воће (2-4 порције/дан) и поврће (3-5 порција/дан).</a:t>
            </a:r>
          </a:p>
          <a:p>
            <a:pPr>
              <a:lnSpc>
                <a:spcPct val="80000"/>
              </a:lnSpc>
            </a:pPr>
            <a:r>
              <a:rPr lang="sr-Cyrl-CS" dirty="0" smtClean="0">
                <a:latin typeface="Times New Roman" pitchFamily="18" charset="0"/>
              </a:rPr>
              <a:t>База пирамиде: намирнице које треба да буду основа исхране: житарице, производи од житарица, кромпир...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sr-Cyrl-CS" dirty="0" smtClean="0">
                <a:latin typeface="Times New Roman" pitchFamily="18" charset="0"/>
              </a:rPr>
              <a:t>6-11 порција/дан</a:t>
            </a:r>
            <a:r>
              <a:rPr lang="en-US" dirty="0" smtClean="0">
                <a:latin typeface="Times New Roman" pitchFamily="18" charset="0"/>
              </a:rPr>
              <a:t>)</a:t>
            </a:r>
            <a:r>
              <a:rPr lang="sr-Cyrl-CS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sr-Latn-CS" dirty="0" smtClean="0"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5758" y="1828800"/>
            <a:ext cx="3381847" cy="3614950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Значај здравог начина исхране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 начин исхране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делује превентивно на наш организам и све његове  функције  укључујући активности имуног система тако што помаже да се успешно бори против болести.</a:t>
            </a:r>
            <a:endParaRPr lang="sr-Latn-RS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>
                <a:latin typeface="Comic Sans MS" pitchFamily="66" charset="0"/>
              </a:rPr>
              <a:t>Основа и смисао здравог начина исхране јесте размишљање о потребама сопственог организма и њихово усклађивање са другим потребама важним за нас.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Физичка активност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Физичка активност је једна од најбитнијих ствари код практиковања здравог начина живота.</a:t>
            </a:r>
            <a:endParaRPr lang="sr-Latn-RS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Под физичком активношћу се подразумевају разни рекреативни спортови, шетња, вежбе..</a:t>
            </a:r>
            <a:endParaRPr lang="sr-Latn-RS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Физичка активност непосредно повећава утрошак енергије, а посредно и у мировању, </a:t>
            </a: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због </a:t>
            </a: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повећања мишићне масе која је метаболички активнија. </a:t>
            </a:r>
          </a:p>
          <a:p>
            <a:endParaRPr lang="sr-Latn-RS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Физичка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активност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неактивност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СЗО дефинише физичку активност као сва кретања у току дана, укључујући активности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у школи, на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послу, рекреацију, вежбе, спорт. Такође, дефинише и неактивност, као неучествовање у било каквој регуларној физичкој активности осим дневних активности.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Процене: 60 – 85% опште популације је недовољно или потпуно физички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неактивно.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latin typeface="Arial Black" pitchFamily="34" charset="0"/>
              </a:rPr>
              <a:t>Важност физичке активности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sr-Cyrl-CS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Седентарни начин живота повећава ризик од појаве различитих хроничних обољења у детињству. Важно је  ограничити време седентарних акривности (гледање телевизије, седење за рачунаром) на највише два сата дневно, а да се уведе редовна физичка активност. </a:t>
            </a:r>
          </a:p>
          <a:p>
            <a:pPr>
              <a:lnSpc>
                <a:spcPct val="80000"/>
              </a:lnSpc>
            </a:pP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Неопходно је да свака млада особа свакодневно (а најмање пет дана у недељи) проводи 30 – 60 минута у вежбању које ангажује веће групе скелетних мишића. </a:t>
            </a:r>
            <a:endParaRPr lang="sr-Latn-CS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>
                <a:latin typeface="Arial Black" pitchFamily="34" charset="0"/>
              </a:rPr>
              <a:t>Пирамида физичке активности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838201" y="1676400"/>
            <a:ext cx="7162800" cy="4572000"/>
          </a:xfrm>
          <a:solidFill>
            <a:srgbClr val="FFFFFF"/>
          </a:solidFill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Важне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чињенице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везане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за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физичку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активност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Једна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од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најважнијих</a:t>
            </a:r>
            <a:r>
              <a:rPr lang="sr-Cyrl-RS" dirty="0" smtClean="0">
                <a:latin typeface="Comic Sans MS" pitchFamily="66" charset="0"/>
                <a:cs typeface="Times New Roman" pitchFamily="18" charset="0"/>
              </a:rPr>
              <a:t> потреба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је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потреба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за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кретањем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или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физичком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активношћу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Физичка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активност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је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један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од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најбитнијих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фактора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здравља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код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деце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Кроз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физичку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активност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деца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развијају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низ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телесних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психичких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вештина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Највећи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број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деце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задовољава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своје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потребе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за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физичком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активношћу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кроз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игру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рекреативне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активности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Одмор и сан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Човекова потреба за спавањем је физиолошке природе.</a:t>
            </a:r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Фаза одмора и сна је неопходна за оптимално функционисање нашег организма.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То је пре свега период одмора нашег организма. Када спавамо сви органи раде успорено, а ткива се обнављају.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Док спавамо, токсини се елиминишу из нашег организма, а мртве ћелије замењују новим.</a:t>
            </a:r>
          </a:p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Сан је одмор и за наш мозак, који тада повезује у једну логичку целину све оно што смо проживели и доживели у току предходног дана.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Значај одмора и сна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Од велике је важности КАДА и КОЛИКО дуго спавамо.</a:t>
            </a:r>
          </a:p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 избалансиран одмор и сан могу помоћи у одржавању оптималног психофизичког стања организма и обезбедиће нам довољно енерије за нове активности и функционисање.</a:t>
            </a:r>
          </a:p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Нередован ритам спавања, премало или превише сна, неусаглашен термин одласка на спавање са циркадијалним ритмом особе и сл.могу довести до појаве многих хроничних обољења, психичких промена у области когнитивних способности, емоционалних реаговања и понашања, али и бити предиктор многих поремећаја и потешкоћа код људи.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Социјална интеракција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Социјална интеракција је важан фактор који помаже у одржавању повољног менталног и емоционалног здравља.</a:t>
            </a:r>
          </a:p>
          <a:p>
            <a:pPr>
              <a:lnSpc>
                <a:spcPct val="170000"/>
              </a:lnSpc>
            </a:pPr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Човек је друштвено биће. (</a:t>
            </a:r>
            <a:r>
              <a:rPr lang="sr-Cyrl-RS" sz="72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Аристотел)</a:t>
            </a:r>
            <a:endParaRPr lang="sr-Latn-RS" sz="7200" i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 су показала да социјална интеракција утиче на осећај прихваћености и самопоуздања код појединаца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Cyrl-RS" sz="72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Блиски, подржавајући и функционални односи са </a:t>
            </a:r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породицом, пријатељима</a:t>
            </a:r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вршњацима и другим људима из нашег окружења чине основу наших емоционалних капацитета и важан фактор превенције многих потешкоћа (здравствених, психичких, социјалних, понашајних).</a:t>
            </a:r>
            <a:endParaRPr lang="sr-Latn-RS" sz="72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Шта подразумевамо под појмом здравља?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sr-Cyrl-RS" sz="80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Здравље </a:t>
            </a:r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је најважнија потреба сваког од </a:t>
            </a:r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нас.</a:t>
            </a:r>
          </a:p>
          <a:p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Најчешће дефинишемо здравље као одсуство болести</a:t>
            </a:r>
            <a:r>
              <a:rPr lang="sr-Cyrl-RS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Cyrl-RS" sz="72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Здравље 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је стање потпуног, физичког, психичког и социјалног благостања, а не само одсуство болести. 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Савремена наука кванититативно дефинише здравље као суму "резервних капацитета" основних функционалних система. </a:t>
            </a:r>
          </a:p>
          <a:p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У том смислу треба да размислимо да ли </a:t>
            </a:r>
            <a:b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својим начином живота само трошимо </a:t>
            </a:r>
            <a:b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и смањујемо резерве здравља и да ли </a:t>
            </a:r>
            <a:b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довољно чинимо да очувамо и </a:t>
            </a:r>
            <a:b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унапредимо своје здравље.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72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Повезаност са хроничним обољењима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Comic Sans MS" pitchFamily="66" charset="0"/>
              </a:rPr>
              <a:t>Нередовна и неуравнотежена исхрана као и физичка неактивност</a:t>
            </a:r>
            <a:r>
              <a:rPr lang="sr-Cyrl-CS" dirty="0" smtClean="0">
                <a:latin typeface="Comic Sans MS" pitchFamily="66" charset="0"/>
              </a:rPr>
              <a:t> доводи до раније и чешће појаве великог броја хроничних обољења (хипертензија, рана </a:t>
            </a:r>
            <a:r>
              <a:rPr lang="sr-Cyrl-CS" dirty="0" smtClean="0">
                <a:latin typeface="Comic Sans MS" pitchFamily="66" charset="0"/>
              </a:rPr>
              <a:t>артеросклероза</a:t>
            </a:r>
            <a:r>
              <a:rPr lang="sr-Cyrl-CS" dirty="0" smtClean="0">
                <a:latin typeface="Comic Sans MS" pitchFamily="66" charset="0"/>
              </a:rPr>
              <a:t>, шећерна болест), али и до ендокриних, ортопедских и психосоцијалних поремећаја.</a:t>
            </a:r>
          </a:p>
          <a:p>
            <a:r>
              <a:rPr lang="sr-Cyrl-CS" dirty="0" smtClean="0">
                <a:latin typeface="Comic Sans MS" pitchFamily="66" charset="0"/>
              </a:rPr>
              <a:t>Поједини од ових штетних чинилаца за настанак кардиоваскуларних обољења откривени су код деце већ у узрасту од пет година.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Повезаност са хроничним обољењима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Стечена шећерна болест раније се сматрала болешћу одраслих.</a:t>
            </a:r>
          </a:p>
          <a:p>
            <a:pPr>
              <a:lnSpc>
                <a:spcPct val="90000"/>
              </a:lnSpc>
            </a:pP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Последњих 10 – 20 година региструје се пораст учесталости ове болести и код адолесцената, што се најчешће приписује порасту учесталости и степена гојазности. </a:t>
            </a:r>
          </a:p>
          <a:p>
            <a:pPr>
              <a:lnSpc>
                <a:spcPct val="90000"/>
              </a:lnSpc>
            </a:pP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Стечена шећерна болест је комплексан метаболички поремећај који, и код младих и код одраслих, настаје као интеракција генетских фактора и фактора средине. </a:t>
            </a:r>
          </a:p>
          <a:p>
            <a:pPr>
              <a:lnSpc>
                <a:spcPct val="90000"/>
              </a:lnSpc>
            </a:pPr>
            <a:r>
              <a:rPr lang="sr-Cyrl-C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Стечена шећерна болест код деце се најчешће открива у узрасту 12 до 16 година.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sr-Cyrl-CS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Arial Black" pitchFamily="34" charset="0"/>
              </a:rPr>
              <a:t>Кључни чиниоци превенције хроничних обољења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sr-Cyrl-CS" dirty="0" smtClean="0">
                <a:latin typeface="Comic Sans MS" pitchFamily="66" charset="0"/>
              </a:rPr>
              <a:t>До скорашњег пораста учесталости дошло је у сувише кратком временском периоду да би се он могао тумачити као повећана учесталост генетских поремећаја. </a:t>
            </a:r>
            <a:r>
              <a:rPr lang="sr-Cyrl-CS" u="sng" dirty="0" smtClean="0">
                <a:solidFill>
                  <a:srgbClr val="A11A03"/>
                </a:solidFill>
                <a:latin typeface="Comic Sans MS" pitchFamily="66" charset="0"/>
              </a:rPr>
              <a:t>Отуда се у настанку шећерне болести као и других хроничних обољења све више наглашава утицај социјалних чинилаца и начина живота.</a:t>
            </a:r>
          </a:p>
          <a:p>
            <a:r>
              <a:rPr lang="sr-Cyrl-CS" sz="2600" dirty="0" smtClean="0">
                <a:latin typeface="Comic Sans MS" pitchFamily="66" charset="0"/>
              </a:rPr>
              <a:t>Породица, школа и друштво у целини,  има изузетно велики утицај на:</a:t>
            </a:r>
          </a:p>
          <a:p>
            <a:pPr lvl="2"/>
            <a:r>
              <a:rPr lang="sr-Cyrl-CS" sz="2600" dirty="0" smtClean="0">
                <a:latin typeface="Comic Sans MS" pitchFamily="66" charset="0"/>
              </a:rPr>
              <a:t>усвајање правилних навика у вези са исхраном</a:t>
            </a:r>
          </a:p>
          <a:p>
            <a:pPr lvl="2"/>
            <a:r>
              <a:rPr lang="sr-Cyrl-CS" sz="2600" dirty="0" smtClean="0">
                <a:latin typeface="Comic Sans MS" pitchFamily="66" charset="0"/>
              </a:rPr>
              <a:t>модела понашања и ставова везаних за начин исхране и физичку активност</a:t>
            </a:r>
            <a:endParaRPr lang="sr-Cyrl-CS" u="sng" dirty="0" smtClean="0">
              <a:solidFill>
                <a:srgbClr val="A11A03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sr-Cyrl-CS" u="sng" dirty="0" smtClean="0">
              <a:solidFill>
                <a:srgbClr val="A11A0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Шта обухватају навике и ставови?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Навике су стечени облици понашања који се формирају честим понављањем. Многе наше навике су настале још у детињству. Могу се мењати и формирати нове навике.</a:t>
            </a:r>
          </a:p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Ставови су стечене, релативно трајне  диспозиције (позитивне или негативне) које се испољававају  као тенденција да се мисли, осећа и поступа на одређен начин. Ставови се теже мењају и утичу на наше понашање, опажање, мишљење, одлучивање..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Arial Black" pitchFamily="34" charset="0"/>
              </a:rPr>
              <a:t>Шта обухватају навике и ставови везане за здрав начин живота?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>
                <a:latin typeface="Comic Sans MS" pitchFamily="66" charset="0"/>
              </a:rPr>
              <a:t>Навике и ставови који промовишу здрав начин живота подразумевају:</a:t>
            </a:r>
          </a:p>
          <a:p>
            <a:r>
              <a:rPr lang="sr-Cyrl-RS" dirty="0" smtClean="0">
                <a:latin typeface="Comic Sans MS" pitchFamily="66" charset="0"/>
              </a:rPr>
              <a:t>Да се хранимо уравнотежено, редовно и у умереним количинама</a:t>
            </a:r>
          </a:p>
          <a:p>
            <a:r>
              <a:rPr lang="sr-Cyrl-RS" dirty="0" smtClean="0">
                <a:latin typeface="Comic Sans MS" pitchFamily="66" charset="0"/>
              </a:rPr>
              <a:t>Да се бавимо редовно различитим физичким активностима </a:t>
            </a:r>
          </a:p>
          <a:p>
            <a:r>
              <a:rPr lang="sr-Cyrl-RS" dirty="0" smtClean="0">
                <a:latin typeface="Comic Sans MS" pitchFamily="66" charset="0"/>
              </a:rPr>
              <a:t>Да спавамо довољно дуго, редовно и у предвиђеном периоду</a:t>
            </a:r>
          </a:p>
          <a:p>
            <a:r>
              <a:rPr lang="sr-Cyrl-RS" dirty="0" smtClean="0">
                <a:latin typeface="Comic Sans MS" pitchFamily="66" charset="0"/>
              </a:rPr>
              <a:t>Да проводимо довољно времена са породицом, пријатељима и другим људима из нашег окружења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Arial Black" pitchFamily="34" charset="0"/>
              </a:rPr>
              <a:t>Шта обухватају навике и ставови везане за здрав начин живота?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А да све ове активности спроводимо:</a:t>
            </a:r>
          </a:p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у складу са сопственим могућностима и </a:t>
            </a:r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потребама (</a:t>
            </a:r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физиолошким, емоционалним, социјалним и другим) </a:t>
            </a:r>
          </a:p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у складу са сопственим жељама, ставовима, циљевима и плановима.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Формирање здравог начина живота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Учење релевантних информација о здрављу, изграђивањем ставова и вредности према здравом животу, те развијањем одговарајућих животних вештина у будућности би требало да резултира одговорним понашањем које се може оценити као здрав стил или здрав начин живота.</a:t>
            </a:r>
          </a:p>
          <a:p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Избор и одлука о примењивању здравих начина живота је на нама самима.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Хвала на пажњи!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Шта представља здрав начин живота?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 </a:t>
            </a:r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 живота нам може омогућити да сачувамо своје резерве </a:t>
            </a:r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здравља.  </a:t>
            </a:r>
          </a:p>
          <a:p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 су показала да практиковање здравог начина живота значајно унапређује здравље човека на много начина.</a:t>
            </a:r>
            <a:endParaRPr lang="sr-Latn-RS" sz="20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 начин живота мора укључивати физичку активност, </a:t>
            </a:r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здраву </a:t>
            </a:r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исхрану, довољно одмора и сна и социјалну интеракцију</a:t>
            </a:r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20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 начин живота није нешто што нам је дато или урођено, већ мора да се стрпљиво развија током живота.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Arial Black" pitchFamily="34" charset="0"/>
              </a:rPr>
              <a:t>Зашто је здрав начин живота важна тема за све нас?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ПРОЦЕНЕ (СЗО): 2020. ГОДИНЕ ЋЕ 70% СВИХ УЗРОКА СМРТИ БИТИ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ПОВЕЗАНО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СА НАЧИНОМ ЖИВОТА, ГДЕ СЕ КАО НАЈВАЖНИЈИ ФАКТОРИ РИЗИКА НАВОДЕ: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Физичка неактивност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Пушење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Злоупотреба алкохола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Неуравнотежена и неправилна исхрана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Како можемо заштити наше здравље?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Отклањање фактора ризика, или њихова значајна супресија, представља пример активне заштите здравља, бриге о свом здрављу и правовремене превенције обољења чији развој ти фактори убрзавају и појачавају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Повећање суме "резервних капацитета" основних функционалних система.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</a:p>
          <a:p>
            <a:r>
              <a:rPr lang="en-US" sz="2000" b="1" dirty="0" err="1" smtClean="0">
                <a:latin typeface="Comic Sans MS" pitchFamily="66" charset="0"/>
                <a:cs typeface="Times New Roman" pitchFamily="18" charset="0"/>
              </a:rPr>
              <a:t>Превенција</a:t>
            </a: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  <a:cs typeface="Times New Roman" pitchFamily="18" charset="0"/>
              </a:rPr>
              <a:t>хроничних</a:t>
            </a:r>
            <a:r>
              <a:rPr lang="en-US" sz="2000" b="1" dirty="0" smtClean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Comic Sans MS" pitchFamily="66" charset="0"/>
                <a:cs typeface="Times New Roman" pitchFamily="18" charset="0"/>
              </a:rPr>
              <a:t>болести</a:t>
            </a:r>
            <a:r>
              <a:rPr lang="sr-Cyrl-RS" sz="2000" b="1" dirty="0" smtClean="0">
                <a:latin typeface="Comic Sans MS" pitchFamily="66" charset="0"/>
                <a:cs typeface="Times New Roman" pitchFamily="18" charset="0"/>
              </a:rPr>
              <a:t>.</a:t>
            </a:r>
            <a:endParaRPr lang="hr-HR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810000" y="2819400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810000" y="4343400"/>
            <a:ext cx="484632" cy="97840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Фактори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ризика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Стања, обољења, особине, навике који повећавају могућност и вероватноћу појаве одређених обољења.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Фактори ризика</a:t>
            </a:r>
          </a:p>
          <a:p>
            <a:pPr algn="ctr">
              <a:buNone/>
            </a:pPr>
            <a:endParaRPr lang="sr-Cyrl-RS" dirty="0" smtClean="0"/>
          </a:p>
          <a:p>
            <a:pPr algn="ctr">
              <a:buNone/>
            </a:pPr>
            <a:endParaRPr lang="sr-Cyrl-RS" dirty="0" smtClean="0"/>
          </a:p>
        </p:txBody>
      </p:sp>
      <p:sp>
        <p:nvSpPr>
          <p:cNvPr id="4" name="Oval 3"/>
          <p:cNvSpPr/>
          <p:nvPr/>
        </p:nvSpPr>
        <p:spPr>
          <a:xfrm>
            <a:off x="762000" y="3810000"/>
            <a:ext cx="3581400" cy="1371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sr-Latn-CS" sz="2400" dirty="0">
                <a:solidFill>
                  <a:srgbClr val="FF0000"/>
                </a:solidFill>
                <a:latin typeface="Comic Sans MS" pitchFamily="66" charset="0"/>
              </a:rPr>
              <a:t>...</a:t>
            </a:r>
            <a:r>
              <a:rPr lang="sr-Cyrl-RS" sz="2400" dirty="0">
                <a:solidFill>
                  <a:srgbClr val="FF0000"/>
                </a:solidFill>
                <a:latin typeface="Comic Sans MS" pitchFamily="66" charset="0"/>
              </a:rPr>
              <a:t>на које није могуће утицати</a:t>
            </a:r>
            <a:endParaRPr lang="sr-Latn-C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3581400"/>
            <a:ext cx="3733800" cy="2133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l-SI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...</a:t>
            </a:r>
            <a:r>
              <a:rPr lang="sr-Cyrl-RS" sz="2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које можемо активно контролисати и усмеравати у позитивном </a:t>
            </a:r>
            <a:r>
              <a:rPr lang="sr-Cyrl-RS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правцу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Фактори ризика</a:t>
            </a:r>
            <a:endParaRPr lang="en-US" dirty="0"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798909" y="1825625"/>
          <a:ext cx="3715941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29150" y="1825625"/>
          <a:ext cx="3713561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Здрав начин исхране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sr-Cyrl-RS" alt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Здрава храна у себи не садржи превише беланчевина и масти, а богата је угљеним хидратима, витаминима и минералима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>
              <a:defRPr/>
            </a:pPr>
            <a:r>
              <a:rPr lang="sr-Cyrl-RS" altLang="en-U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Здрава исхрана подразумева једноставне, избалансиране оброке који се уносе у умереним количинама и правилним интервалима.</a:t>
            </a:r>
          </a:p>
          <a:p>
            <a:pPr>
              <a:defRPr/>
            </a:pP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Важно је не мешати здрав начин исхране са различитим рестриктивним дијетама које су све популарније код адолесцената и одраслих.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5" name="Slika 6">
            <a:extLst>
              <a:ext uri="{FF2B5EF4-FFF2-40B4-BE49-F238E27FC236}">
                <a16:creationId xmlns="" xmlns:a16="http://schemas.microsoft.com/office/drawing/2014/main" id="{B61B91BC-9F6E-7040-8734-54486138D1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1905000"/>
            <a:ext cx="3713163" cy="371603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Arial Black" pitchFamily="34" charset="0"/>
              </a:rPr>
              <a:t>Здрав начин исхране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sr-Cyrl-CS" altLang="en-US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  </a:t>
            </a:r>
            <a:r>
              <a:rPr lang="sr-Cyrl-C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Као препорука за добру и здраву исхрану користе се пирамиде исхране, које 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</a:t>
            </a:r>
            <a:r>
              <a:rPr lang="sr-Cyrl-C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представљају визуелни 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</a:t>
            </a:r>
            <a:r>
              <a:rPr lang="sr-Cyrl-C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приказ добро планираног 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sr-Cyrl-C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 балансираног оброка.</a:t>
            </a:r>
          </a:p>
          <a:p>
            <a:pPr marL="273050" indent="-27305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sr-Cyrl-C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     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Постоји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пет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основних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група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намирница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и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један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од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начина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да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се</a:t>
            </a:r>
            <a:r>
              <a:rPr lang="sr-Cyrl-C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обезбеди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разноврсност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јесте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да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се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за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сваки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дан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одабере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понека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намирница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из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свих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пет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група</a:t>
            </a:r>
            <a:r>
              <a:rPr lang="en-US" altLang="en-US" sz="2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273050" indent="-273050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"/>
              <a:defRPr/>
            </a:pPr>
            <a:endParaRPr lang="en-US" altLang="en-US" sz="2000" dirty="0" smtClean="0">
              <a:solidFill>
                <a:srgbClr val="60606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sr-Cyrl-CS" altLang="en-US" dirty="0" smtClean="0">
              <a:solidFill>
                <a:srgbClr val="F23A00"/>
              </a:solidFill>
              <a:latin typeface="Comic Sans MS" pitchFamily="66" charset="0"/>
            </a:endParaRPr>
          </a:p>
          <a:p>
            <a:pPr marL="273050" indent="-27305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sr-Cyrl-RS" altLang="en-US" dirty="0" smtClean="0">
                <a:solidFill>
                  <a:srgbClr val="F23A00"/>
                </a:solidFill>
                <a:latin typeface="Comic Sans MS" pitchFamily="66" charset="0"/>
              </a:rPr>
              <a:t>    </a:t>
            </a:r>
            <a:endParaRPr lang="en-US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038600"/>
            <a:ext cx="5486400" cy="1905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424</TotalTime>
  <Words>1525</Words>
  <Application>Microsoft Office PowerPoint</Application>
  <PresentationFormat>On-screen Show (4:3)</PresentationFormat>
  <Paragraphs>125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Nature Illustration 16x9</vt:lpstr>
      <vt:lpstr>Здрав начин живота</vt:lpstr>
      <vt:lpstr>Шта подразумевамо под појмом здравља?</vt:lpstr>
      <vt:lpstr>Шта представља здрав начин живота?</vt:lpstr>
      <vt:lpstr>Зашто је здрав начин живота важна тема за све нас?</vt:lpstr>
      <vt:lpstr>Како можемо заштити наше здравље?</vt:lpstr>
      <vt:lpstr>Фактори ризика</vt:lpstr>
      <vt:lpstr>Фактори ризика</vt:lpstr>
      <vt:lpstr>Здрав начин исхране</vt:lpstr>
      <vt:lpstr>Здрав начин исхране</vt:lpstr>
      <vt:lpstr>Пирамида исхране</vt:lpstr>
      <vt:lpstr>Значај здравог начина исхране</vt:lpstr>
      <vt:lpstr>Физичка активност</vt:lpstr>
      <vt:lpstr>Физичка активност и неактивност</vt:lpstr>
      <vt:lpstr>Важност физичке активности</vt:lpstr>
      <vt:lpstr>Пирамида физичке активности</vt:lpstr>
      <vt:lpstr>Важне чињенице везане за физичку активност </vt:lpstr>
      <vt:lpstr>Одмор и сан</vt:lpstr>
      <vt:lpstr>Значај одмора и сна</vt:lpstr>
      <vt:lpstr>Социјална интеракција</vt:lpstr>
      <vt:lpstr>Повезаност са хроничним обољењима</vt:lpstr>
      <vt:lpstr>Повезаност са хроничним обољењима</vt:lpstr>
      <vt:lpstr>Кључни чиниоци превенције хроничних обољења</vt:lpstr>
      <vt:lpstr>Шта обухватају навике и ставови?</vt:lpstr>
      <vt:lpstr>Шта обухватају навике и ставови везане за здрав начин живота?</vt:lpstr>
      <vt:lpstr>Шта обухватају навике и ставови везане за здрав начин живота?</vt:lpstr>
      <vt:lpstr>Формирање здравог начина живота</vt:lpstr>
      <vt:lpstr>Хвала на пажњи!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Nemanja</cp:lastModifiedBy>
  <cp:revision>58</cp:revision>
  <dcterms:created xsi:type="dcterms:W3CDTF">2006-08-16T00:00:00Z</dcterms:created>
  <dcterms:modified xsi:type="dcterms:W3CDTF">2020-10-20T22:00:24Z</dcterms:modified>
</cp:coreProperties>
</file>